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280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281" r:id="rId18"/>
    <p:sldId id="323" r:id="rId19"/>
    <p:sldId id="324" r:id="rId20"/>
    <p:sldId id="325" r:id="rId21"/>
    <p:sldId id="326" r:id="rId22"/>
    <p:sldId id="463" r:id="rId23"/>
    <p:sldId id="464" r:id="rId24"/>
    <p:sldId id="465" r:id="rId25"/>
    <p:sldId id="327" r:id="rId26"/>
    <p:sldId id="328" r:id="rId27"/>
    <p:sldId id="329" r:id="rId28"/>
    <p:sldId id="330" r:id="rId29"/>
    <p:sldId id="331" r:id="rId30"/>
    <p:sldId id="284" r:id="rId31"/>
    <p:sldId id="436" r:id="rId32"/>
    <p:sldId id="544" r:id="rId33"/>
    <p:sldId id="546" r:id="rId34"/>
    <p:sldId id="538" r:id="rId35"/>
    <p:sldId id="285" r:id="rId36"/>
    <p:sldId id="286" r:id="rId37"/>
    <p:sldId id="288" r:id="rId38"/>
    <p:sldId id="289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41" autoAdjust="0"/>
  </p:normalViewPr>
  <p:slideViewPr>
    <p:cSldViewPr snapToGrid="0">
      <p:cViewPr varScale="1">
        <p:scale>
          <a:sx n="70" d="100"/>
          <a:sy n="70" d="100"/>
        </p:scale>
        <p:origin x="86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04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0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91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7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37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94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86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53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82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11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14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5C499-1D88-4ED3-8617-6597456B692C}" type="datetimeFigureOut">
              <a:rPr lang="it-IT" smtClean="0"/>
              <a:t>06/05/2025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E9FC-E3FC-43F2-9E05-B009435050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833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 descr="Veduta Sistina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76" y="111942"/>
            <a:ext cx="5275113" cy="6522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1E7E908-92DF-6938-6DF5-A7494D8AD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57" y="223220"/>
            <a:ext cx="9049732" cy="6411560"/>
          </a:xfrm>
        </p:spPr>
      </p:pic>
    </p:spTree>
    <p:extLst>
      <p:ext uri="{BB962C8B-B14F-4D97-AF65-F5344CB8AC3E}">
        <p14:creationId xmlns:p14="http://schemas.microsoft.com/office/powerpoint/2010/main" val="321955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43B52B2-CFFB-602B-328B-32AAE0519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44" y="218573"/>
            <a:ext cx="9181707" cy="6420854"/>
          </a:xfrm>
        </p:spPr>
      </p:pic>
    </p:spTree>
    <p:extLst>
      <p:ext uri="{BB962C8B-B14F-4D97-AF65-F5344CB8AC3E}">
        <p14:creationId xmlns:p14="http://schemas.microsoft.com/office/powerpoint/2010/main" val="332470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D849D1-C0E2-7096-9D6E-4C799F276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04" y="228898"/>
            <a:ext cx="9558089" cy="6400205"/>
          </a:xfrm>
        </p:spPr>
      </p:pic>
    </p:spTree>
    <p:extLst>
      <p:ext uri="{BB962C8B-B14F-4D97-AF65-F5344CB8AC3E}">
        <p14:creationId xmlns:p14="http://schemas.microsoft.com/office/powerpoint/2010/main" val="428906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292B31-C035-7E7B-BD4B-377F1C39C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6" y="179201"/>
            <a:ext cx="9605913" cy="6499598"/>
          </a:xfrm>
        </p:spPr>
      </p:pic>
    </p:spTree>
    <p:extLst>
      <p:ext uri="{BB962C8B-B14F-4D97-AF65-F5344CB8AC3E}">
        <p14:creationId xmlns:p14="http://schemas.microsoft.com/office/powerpoint/2010/main" val="315641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45671D8-3AF4-FB36-B4AD-902A34D3B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0" y="174005"/>
            <a:ext cx="9681329" cy="6509991"/>
          </a:xfrm>
        </p:spPr>
      </p:pic>
    </p:spTree>
    <p:extLst>
      <p:ext uri="{BB962C8B-B14F-4D97-AF65-F5344CB8AC3E}">
        <p14:creationId xmlns:p14="http://schemas.microsoft.com/office/powerpoint/2010/main" val="3979187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34B0145-E6AF-D611-3544-75D455172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9" y="170906"/>
            <a:ext cx="9549353" cy="6516188"/>
          </a:xfrm>
        </p:spPr>
      </p:pic>
    </p:spTree>
    <p:extLst>
      <p:ext uri="{BB962C8B-B14F-4D97-AF65-F5344CB8AC3E}">
        <p14:creationId xmlns:p14="http://schemas.microsoft.com/office/powerpoint/2010/main" val="114870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908AB89-B98B-915A-450C-B30912EA9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6" y="1371601"/>
            <a:ext cx="10972157" cy="4885130"/>
          </a:xfr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AE74020-3245-4A8B-B3BF-43962D40BFAE}"/>
              </a:ext>
            </a:extLst>
          </p:cNvPr>
          <p:cNvSpPr txBox="1"/>
          <p:nvPr/>
        </p:nvSpPr>
        <p:spPr>
          <a:xfrm>
            <a:off x="332336" y="523998"/>
            <a:ext cx="88564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Pier Matteo d’Amelia, </a:t>
            </a:r>
            <a:r>
              <a:rPr lang="it-IT" sz="1600" b="1" i="1" dirty="0">
                <a:latin typeface="Book Antiqua" panose="02040602050305030304" pitchFamily="18" charset="0"/>
              </a:rPr>
              <a:t>Disegno preparatorio per l’affresco della volta della Sistina</a:t>
            </a:r>
            <a:r>
              <a:rPr lang="it-IT" sz="1600" b="1" dirty="0">
                <a:latin typeface="Book Antiqua" panose="02040602050305030304" pitchFamily="18" charset="0"/>
              </a:rPr>
              <a:t> (1481 circa)</a:t>
            </a:r>
          </a:p>
          <a:p>
            <a:r>
              <a:rPr lang="it-IT" sz="1600" b="1" dirty="0">
                <a:latin typeface="Book Antiqua" panose="02040602050305030304" pitchFamily="18" charset="0"/>
              </a:rPr>
              <a:t>Firenze, Gallerie degli Uffizi, Gabinetto dei Disegni e delle Stampe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95646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9954" y="151371"/>
            <a:ext cx="10515600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latin typeface="Book Antiqua"/>
                <a:cs typeface="Book Antiqua"/>
              </a:rPr>
              <a:t>Michelangelo, volta con </a:t>
            </a:r>
            <a:r>
              <a:rPr lang="it-IT" sz="1600" b="1" i="1" dirty="0">
                <a:latin typeface="Book Antiqua"/>
                <a:cs typeface="Book Antiqua"/>
              </a:rPr>
              <a:t>Storie della Genesi</a:t>
            </a:r>
            <a:r>
              <a:rPr lang="it-IT" sz="1600" b="1" dirty="0">
                <a:latin typeface="Book Antiqua"/>
                <a:cs typeface="Book Antiqua"/>
              </a:rPr>
              <a:t> (1508-1512)</a:t>
            </a:r>
            <a:endParaRPr lang="it-IT" sz="1600" b="1" dirty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954" y="1223871"/>
            <a:ext cx="11143128" cy="4006396"/>
          </a:xfrm>
        </p:spPr>
      </p:pic>
    </p:spTree>
    <p:extLst>
      <p:ext uri="{BB962C8B-B14F-4D97-AF65-F5344CB8AC3E}">
        <p14:creationId xmlns:p14="http://schemas.microsoft.com/office/powerpoint/2010/main" val="23165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3272F0C-89FB-B0C3-0DDF-68C949A60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07" y="374426"/>
            <a:ext cx="9171826" cy="610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54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33A0A-E57E-9CF3-FE35-7D2FE2DA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01E94A5-5D03-2E2F-E729-21D06220E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93" y="390107"/>
            <a:ext cx="9124741" cy="60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2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163" y="151371"/>
            <a:ext cx="10515600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La Cappella Sistina in occasione dell’esposizione degli arazzi degli </a:t>
            </a:r>
            <a:r>
              <a:rPr lang="it-IT" sz="1600" b="1" i="1" dirty="0">
                <a:latin typeface="Book Antiqua" panose="02040602050305030304" pitchFamily="18" charset="0"/>
              </a:rPr>
              <a:t>Atti degli Apostoli</a:t>
            </a:r>
            <a:r>
              <a:rPr lang="it-IT" sz="1600" b="1" dirty="0">
                <a:latin typeface="Book Antiqua" panose="02040602050305030304" pitchFamily="18" charset="0"/>
              </a:rPr>
              <a:t> (17-23 febbraio 2020) e</a:t>
            </a:r>
            <a:br>
              <a:rPr lang="it-IT" sz="1600" b="1" dirty="0">
                <a:latin typeface="Book Antiqua" panose="02040602050305030304" pitchFamily="18" charset="0"/>
              </a:rPr>
            </a:br>
            <a:r>
              <a:rPr lang="it-IT" sz="1600" b="1" dirty="0">
                <a:latin typeface="Book Antiqua" panose="02040602050305030304" pitchFamily="18" charset="0"/>
              </a:rPr>
              <a:t>in un’incisione di Ambrogio Brambilla raffigurante una messa solenne del 1582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678" y="1326777"/>
            <a:ext cx="6066835" cy="4745468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6E1CF0-E050-4A04-BE08-76848F4DB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66" y="1326777"/>
            <a:ext cx="3524933" cy="47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E4A2E-9C90-345B-E40A-711FF07E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A5D4F16-857D-F14A-46BF-55FDA895D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33" y="324654"/>
            <a:ext cx="9296612" cy="620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62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DB49-50BB-F526-BF4F-08885872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892968-D815-A4FD-D2F1-C46655FFE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5" y="289508"/>
            <a:ext cx="9577632" cy="627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88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magine 1" descr="Creazione dell'uomo particolare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189" y="0"/>
            <a:ext cx="7921625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magine 1" descr="DIO PAD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63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1" descr="Creazione dell'uomo part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25" y="0"/>
            <a:ext cx="828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3559A-F4BC-27B6-F917-8EEFBFD0B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C4DDDD-2CF7-DFE4-5B62-D645CC88E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79" y="290079"/>
            <a:ext cx="9400157" cy="627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4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4B4A0-6EB8-EC86-C4D2-9F6864C2C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C95056-2A9A-2162-EB3C-9E752F28C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77" y="211928"/>
            <a:ext cx="9634194" cy="64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2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15CBD-90E1-3032-79BD-4468A2F9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0C448F-F88A-2162-68CC-439581D473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39" y="251902"/>
            <a:ext cx="9539721" cy="635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81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914A8-F7E1-EC4D-382D-DCD8D6D02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0B684D6-439C-E620-5114-BB80DD9767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26" y="260216"/>
            <a:ext cx="9489586" cy="633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2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DCD3-9AA8-1918-0842-4559E84CB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D762127-C5D8-DCCD-6D4C-BE90A2C15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0" y="288011"/>
            <a:ext cx="9431300" cy="62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5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86435" y="-261009"/>
            <a:ext cx="10515600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latin typeface="Book Antiqua" panose="02040602050305030304" pitchFamily="18" charset="0"/>
              </a:rPr>
              <a:t>Cappella Sistina: parete nord (</a:t>
            </a:r>
            <a:r>
              <a:rPr lang="it-IT" sz="1600" b="1" i="1" dirty="0">
                <a:latin typeface="Book Antiqua" panose="02040602050305030304" pitchFamily="18" charset="0"/>
              </a:rPr>
              <a:t>Storie di Cristo</a:t>
            </a:r>
            <a:r>
              <a:rPr lang="it-IT" sz="1600" b="1" dirty="0">
                <a:latin typeface="Book Antiqua" panose="02040602050305030304" pitchFamily="18" charset="0"/>
              </a:rPr>
              <a:t>) e parete sud (</a:t>
            </a:r>
            <a:r>
              <a:rPr lang="it-IT" sz="1600" b="1" i="1" dirty="0">
                <a:latin typeface="Book Antiqua" panose="02040602050305030304" pitchFamily="18" charset="0"/>
              </a:rPr>
              <a:t>Storie di Mosè</a:t>
            </a:r>
            <a:r>
              <a:rPr lang="it-IT" sz="1600" b="1" dirty="0">
                <a:latin typeface="Book Antiqua" panose="02040602050305030304" pitchFamily="18" charset="0"/>
              </a:rPr>
              <a:t>), 1481-1482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808" y="779931"/>
            <a:ext cx="5657473" cy="290538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44D7DC-18B1-45D7-A559-091B41BBA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42" y="3816254"/>
            <a:ext cx="5666439" cy="28500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0FD4F8-FD16-40BA-B867-4C508C8B2B9D}"/>
              </a:ext>
            </a:extLst>
          </p:cNvPr>
          <p:cNvSpPr txBox="1"/>
          <p:nvPr/>
        </p:nvSpPr>
        <p:spPr>
          <a:xfrm>
            <a:off x="6902816" y="2486812"/>
            <a:ext cx="45569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Pietro Perugino,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Battesimo di Cristo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Sandro Botticelli e Filippino Lippi,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Tentazioni di Cristo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Domenico Ghirlandaio,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Vocazione dei primi apostoli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Cosimo Rosselli,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Discorso della montagna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Pietro Perugino,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Consegna delle chiavi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Cosimo Rosselli,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Ultima cena</a:t>
            </a:r>
            <a:endParaRPr lang="it-IT" sz="12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7434DB-1694-4405-8C29-35962DA07597}"/>
              </a:ext>
            </a:extLst>
          </p:cNvPr>
          <p:cNvSpPr txBox="1"/>
          <p:nvPr/>
        </p:nvSpPr>
        <p:spPr>
          <a:xfrm>
            <a:off x="6893860" y="5445173"/>
            <a:ext cx="52353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Pietro Perugino e Pinturicchio,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Ritorno di Mosè in Egitto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Sandro Botticelli,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Episodi della vita di Mosè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Biagio d’Antonio Tucci,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Passaggio del Mar Rosso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Cosimo Rosselli e Piero di Cosimo,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Mosè riceve le tavole della Legge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Sandro Botticelli,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Punizione di Core, </a:t>
            </a:r>
            <a:r>
              <a:rPr lang="it-IT" sz="1200" b="1" i="1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Datan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200" b="1" i="1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Abiran</a:t>
            </a:r>
            <a:endParaRPr lang="it-IT" sz="1200" b="1" dirty="0"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it-IT" sz="12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Luca Signorelli, </a:t>
            </a:r>
            <a:r>
              <a:rPr lang="it-IT" sz="12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Testamento e morte di Mosè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25536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388" y="142406"/>
            <a:ext cx="12289391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Giudizio universale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(1536-1541)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88" y="1174376"/>
            <a:ext cx="4745997" cy="5226423"/>
          </a:xfrm>
        </p:spPr>
      </p:pic>
    </p:spTree>
    <p:extLst>
      <p:ext uri="{BB962C8B-B14F-4D97-AF65-F5344CB8AC3E}">
        <p14:creationId xmlns:p14="http://schemas.microsoft.com/office/powerpoint/2010/main" val="271314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 descr="Cappella Sistina - Giudizio Universale TRECCANI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0" y="0"/>
            <a:ext cx="615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672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52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7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9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388" y="142406"/>
            <a:ext cx="12289391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Giudizio universale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(part.)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152" y="1172739"/>
            <a:ext cx="5123604" cy="3168218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5013B6-6C68-43B2-802C-CFD0AC2F8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41" y="1172739"/>
            <a:ext cx="4800330" cy="31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388" y="142406"/>
            <a:ext cx="12289391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Giudizio universale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(part.)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88" y="1202411"/>
            <a:ext cx="9418789" cy="4825157"/>
          </a:xfrm>
        </p:spPr>
      </p:pic>
    </p:spTree>
    <p:extLst>
      <p:ext uri="{BB962C8B-B14F-4D97-AF65-F5344CB8AC3E}">
        <p14:creationId xmlns:p14="http://schemas.microsoft.com/office/powerpoint/2010/main" val="15552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388" y="142406"/>
            <a:ext cx="12289391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Giudizio universale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(part.)</a:t>
            </a: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88" y="1174376"/>
            <a:ext cx="3691505" cy="522642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548497-A654-4EB5-BFE5-B4EC1760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3" y="1174376"/>
            <a:ext cx="3691505" cy="52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3388" y="357560"/>
            <a:ext cx="12289391" cy="1325563"/>
          </a:xfrm>
        </p:spPr>
        <p:txBody>
          <a:bodyPr>
            <a:norm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Michelangelo,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Giudizio universale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(part.)</a:t>
            </a:r>
            <a:b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1600" b="1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83" y="1174376"/>
            <a:ext cx="3844061" cy="5226423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160CFEC-B526-458F-9557-A1F37A854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30" y="1174375"/>
            <a:ext cx="4004104" cy="52250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FA7E6D-5CE7-4CA2-8F0D-99841F758A3B}"/>
              </a:ext>
            </a:extLst>
          </p:cNvPr>
          <p:cNvSpPr txBox="1"/>
          <p:nvPr/>
        </p:nvSpPr>
        <p:spPr>
          <a:xfrm>
            <a:off x="8687869" y="3351911"/>
            <a:ext cx="3746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Tiziano, </a:t>
            </a:r>
            <a:r>
              <a:rPr lang="it-IT" sz="1600" b="1" i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Ritratto di Paolo III </a:t>
            </a:r>
            <a:r>
              <a:rPr lang="it-IT" sz="1600" b="1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(1543) Napoli, Museo e Real Bosco di Capodimonte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68741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13AD643-5DC8-25AA-013C-275170F70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10" y="186746"/>
            <a:ext cx="9709608" cy="6484509"/>
          </a:xfrm>
        </p:spPr>
      </p:pic>
    </p:spTree>
    <p:extLst>
      <p:ext uri="{BB962C8B-B14F-4D97-AF65-F5344CB8AC3E}">
        <p14:creationId xmlns:p14="http://schemas.microsoft.com/office/powerpoint/2010/main" val="315760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2A6BCA-8338-A34D-00C8-FD8896028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" y="190819"/>
            <a:ext cx="9851796" cy="6476363"/>
          </a:xfrm>
        </p:spPr>
      </p:pic>
    </p:spTree>
    <p:extLst>
      <p:ext uri="{BB962C8B-B14F-4D97-AF65-F5344CB8AC3E}">
        <p14:creationId xmlns:p14="http://schemas.microsoft.com/office/powerpoint/2010/main" val="37086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B5D8915-CDA3-BB7B-F774-42DA9B1ED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79" y="234994"/>
            <a:ext cx="9693338" cy="6388013"/>
          </a:xfrm>
        </p:spPr>
      </p:pic>
    </p:spTree>
    <p:extLst>
      <p:ext uri="{BB962C8B-B14F-4D97-AF65-F5344CB8AC3E}">
        <p14:creationId xmlns:p14="http://schemas.microsoft.com/office/powerpoint/2010/main" val="364362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EF2641C-3C0B-09D8-3040-147F008AB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86" y="312160"/>
            <a:ext cx="9580544" cy="6233681"/>
          </a:xfrm>
        </p:spPr>
      </p:pic>
    </p:spTree>
    <p:extLst>
      <p:ext uri="{BB962C8B-B14F-4D97-AF65-F5344CB8AC3E}">
        <p14:creationId xmlns:p14="http://schemas.microsoft.com/office/powerpoint/2010/main" val="856905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D9ACB04-3E1E-5647-5D97-B57586F70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96" y="236044"/>
            <a:ext cx="9511646" cy="6385912"/>
          </a:xfrm>
        </p:spPr>
      </p:pic>
    </p:spTree>
    <p:extLst>
      <p:ext uri="{BB962C8B-B14F-4D97-AF65-F5344CB8AC3E}">
        <p14:creationId xmlns:p14="http://schemas.microsoft.com/office/powerpoint/2010/main" val="3446674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937A6ED-6AC9-385E-A8E1-62541A267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0" y="156891"/>
            <a:ext cx="9266548" cy="6544218"/>
          </a:xfrm>
        </p:spPr>
      </p:pic>
    </p:spTree>
    <p:extLst>
      <p:ext uri="{BB962C8B-B14F-4D97-AF65-F5344CB8AC3E}">
        <p14:creationId xmlns:p14="http://schemas.microsoft.com/office/powerpoint/2010/main" val="37107086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237</Words>
  <Application>Microsoft Office PowerPoint</Application>
  <PresentationFormat>Widescreen</PresentationFormat>
  <Paragraphs>23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3" baseType="lpstr">
      <vt:lpstr>Arial</vt:lpstr>
      <vt:lpstr>Book Antiqua</vt:lpstr>
      <vt:lpstr>Calibri</vt:lpstr>
      <vt:lpstr>Calibri Light</vt:lpstr>
      <vt:lpstr>Tema di Office</vt:lpstr>
      <vt:lpstr>Presentazione standard di PowerPoint</vt:lpstr>
      <vt:lpstr>La Cappella Sistina in occasione dell’esposizione degli arazzi degli Atti degli Apostoli (17-23 febbraio 2020) e in un’incisione di Ambrogio Brambilla raffigurante una messa solenne del 1582</vt:lpstr>
      <vt:lpstr>Cappella Sistina: parete nord (Storie di Cristo) e parete sud (Storie di Mosè), 1481-1482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Michelangelo, volta con Storie della Genesi (1508-1512)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Michelangelo, Giudizio universale (1536-1541)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Michelangelo, Giudizio universale (part.)</vt:lpstr>
      <vt:lpstr>Michelangelo, Giudizio universale (part.)</vt:lpstr>
      <vt:lpstr>Michelangelo, Giudizio universale (part.)</vt:lpstr>
      <vt:lpstr>Michelangelo, Giudizio universale (part.)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Pittura e Controriforma a Lucca. Il caso della «Presentazione di Maria al tempio» di Alessandro Allori</dc:title>
  <dc:creator>Fabrizio Biferali</dc:creator>
  <cp:lastModifiedBy>Barbara Jatta</cp:lastModifiedBy>
  <cp:revision>210</cp:revision>
  <dcterms:created xsi:type="dcterms:W3CDTF">2020-09-28T06:54:27Z</dcterms:created>
  <dcterms:modified xsi:type="dcterms:W3CDTF">2025-05-06T11:47:54Z</dcterms:modified>
</cp:coreProperties>
</file>